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88" r:id="rId3"/>
    <p:sldId id="287" r:id="rId4"/>
    <p:sldId id="289" r:id="rId5"/>
    <p:sldId id="290" r:id="rId6"/>
    <p:sldId id="286" r:id="rId7"/>
    <p:sldId id="291" r:id="rId8"/>
    <p:sldId id="258" r:id="rId9"/>
    <p:sldId id="268" r:id="rId10"/>
    <p:sldId id="275" r:id="rId11"/>
    <p:sldId id="276" r:id="rId12"/>
    <p:sldId id="277" r:id="rId13"/>
    <p:sldId id="278" r:id="rId14"/>
    <p:sldId id="282" r:id="rId15"/>
    <p:sldId id="284" r:id="rId16"/>
    <p:sldId id="285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0468" autoAdjust="0"/>
    <p:restoredTop sz="94660"/>
  </p:normalViewPr>
  <p:slideViewPr>
    <p:cSldViewPr snapToObjects="1">
      <p:cViewPr varScale="1">
        <p:scale>
          <a:sx n="87" d="100"/>
          <a:sy n="87" d="100"/>
        </p:scale>
        <p:origin x="-104" y="-4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00AD4F-9D0D-E14C-A162-6F17830A0D64}" type="datetimeFigureOut">
              <a:rPr lang="en-US" smtClean="0"/>
              <a:t>6/19/17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923C7C-2437-7140-AAF4-FF0F564C7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12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Projected density around Peas vs. sample matched in luminosity and redshift</a:t>
            </a:r>
          </a:p>
          <a:p>
            <a:r>
              <a:rPr lang="en-US" dirty="0" smtClean="0"/>
              <a:t>Looked within 1Mpc, and </a:t>
            </a:r>
            <a:r>
              <a:rPr lang="en-US" dirty="0" err="1" smtClean="0"/>
              <a:t>imag</a:t>
            </a:r>
            <a:r>
              <a:rPr lang="en-US" dirty="0" smtClean="0"/>
              <a:t> &gt; -20.5 </a:t>
            </a:r>
          </a:p>
          <a:p>
            <a:r>
              <a:rPr lang="en-US" dirty="0" smtClean="0"/>
              <a:t>Peas lie in lower density regions than typical gal at same </a:t>
            </a:r>
            <a:r>
              <a:rPr lang="en-US" dirty="0" err="1" smtClean="0"/>
              <a:t>i</a:t>
            </a:r>
            <a:r>
              <a:rPr lang="en-US" dirty="0" smtClean="0"/>
              <a:t>-band luminosity</a:t>
            </a:r>
          </a:p>
          <a:p>
            <a:r>
              <a:rPr lang="en-US" dirty="0" smtClean="0"/>
              <a:t>KS test 8 sigma</a:t>
            </a:r>
          </a:p>
          <a:p>
            <a:r>
              <a:rPr lang="en-US" dirty="0" smtClean="0"/>
              <a:t>Median environmental density less than 2/3rds normal galaxies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38F43-07FC-D54A-8B6C-ADA7A8BD5FB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664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/>
              <a:t>(10,20 &amp; 40 </a:t>
            </a:r>
            <a:r>
              <a:rPr lang="en-US" sz="1200" b="1" dirty="0" err="1" smtClean="0"/>
              <a:t>Mpc</a:t>
            </a:r>
            <a:r>
              <a:rPr lang="en-US" sz="1200" b="1" dirty="0" smtClean="0"/>
              <a:t>/h) – red circles</a:t>
            </a:r>
          </a:p>
          <a:p>
            <a:r>
              <a:rPr lang="en-US" dirty="0" smtClean="0"/>
              <a:t>Strongly prefer low density environments. . . 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38F43-07FC-D54A-8B6C-ADA7A8BD5F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8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CA329-D86B-BA44-9608-109AA95BD2E1}" type="datetimeFigureOut">
              <a:rPr lang="en-US" smtClean="0"/>
              <a:pPr/>
              <a:t>6/19/17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12AB7-2DDF-504B-8707-C341675C9A6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Urry</a:t>
            </a:r>
            <a:r>
              <a:rPr lang="en-US" dirty="0" smtClean="0"/>
              <a:t> Group Weekly Update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June 19</a:t>
            </a:r>
            <a:r>
              <a:rPr lang="en-US" baseline="30000" smtClean="0"/>
              <a:t>th</a:t>
            </a:r>
            <a:r>
              <a:rPr lang="en-US" smtClean="0"/>
              <a:t> 2017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817434" y="445277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610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94" y="274638"/>
            <a:ext cx="6347506" cy="64055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29210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Cardamone</a:t>
            </a:r>
            <a:r>
              <a:rPr lang="en-US" dirty="0" smtClean="0"/>
              <a:t> et al. 2009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7800" y="2535400"/>
            <a:ext cx="2743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i="1" dirty="0" smtClean="0"/>
              <a:t>Projected density around Peas vs. sample matched in luminosity and redshift</a:t>
            </a:r>
          </a:p>
          <a:p>
            <a:pPr marL="285750" indent="-285750">
              <a:buFont typeface="Arial"/>
              <a:buChar char="•"/>
            </a:pPr>
            <a:r>
              <a:rPr lang="en-US" sz="2000" i="1" dirty="0" smtClean="0"/>
              <a:t>Looked within projected 1Mpc, and </a:t>
            </a:r>
            <a:r>
              <a:rPr lang="en-US" sz="2000" i="1" dirty="0" err="1" smtClean="0"/>
              <a:t>imag</a:t>
            </a:r>
            <a:r>
              <a:rPr lang="en-US" sz="2000" i="1" dirty="0" smtClean="0"/>
              <a:t> &gt; -20.5 </a:t>
            </a:r>
          </a:p>
        </p:txBody>
      </p:sp>
    </p:spTree>
    <p:extLst>
      <p:ext uri="{BB962C8B-B14F-4D97-AF65-F5344CB8AC3E}">
        <p14:creationId xmlns:p14="http://schemas.microsoft.com/office/powerpoint/2010/main" val="2031744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391"/>
            <a:ext cx="9144000" cy="84056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87435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Kevin’s HST SNAP proposal / ~15 </a:t>
            </a:r>
            <a:r>
              <a:rPr lang="en-US" sz="2200" b="1" dirty="0" err="1" smtClean="0"/>
              <a:t>Mpc</a:t>
            </a:r>
            <a:r>
              <a:rPr lang="en-US" sz="2200" b="1" dirty="0" smtClean="0"/>
              <a:t>/h to nearest DR7 LRGs</a:t>
            </a:r>
          </a:p>
          <a:p>
            <a:endParaRPr lang="en-US" sz="2200" b="1" dirty="0" smtClean="0"/>
          </a:p>
        </p:txBody>
      </p:sp>
    </p:spTree>
    <p:extLst>
      <p:ext uri="{BB962C8B-B14F-4D97-AF65-F5344CB8AC3E}">
        <p14:creationId xmlns:p14="http://schemas.microsoft.com/office/powerpoint/2010/main" val="3391185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Mapping Environment of Green Peas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 idea – match peas to a Mock Universe</a:t>
            </a:r>
          </a:p>
          <a:p>
            <a:r>
              <a:rPr lang="en-US" dirty="0" smtClean="0"/>
              <a:t>Looking at abundance matching 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.g., distance to 5</a:t>
            </a:r>
            <a:r>
              <a:rPr lang="en-US" baseline="30000" dirty="0" smtClean="0"/>
              <a:t>th</a:t>
            </a:r>
            <a:r>
              <a:rPr lang="en-US" dirty="0" smtClean="0"/>
              <a:t> nearest neighbor (W/in </a:t>
            </a:r>
            <a:r>
              <a:rPr lang="en-US" dirty="0" err="1" smtClean="0"/>
              <a:t>Mstar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e.g., distribution of Neighbors within 1/5 </a:t>
            </a:r>
            <a:r>
              <a:rPr lang="en-US" dirty="0" err="1" smtClean="0"/>
              <a:t>Mpc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96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374"/>
            <a:ext cx="8229600" cy="1143000"/>
          </a:xfrm>
        </p:spPr>
        <p:txBody>
          <a:bodyPr/>
          <a:lstStyle/>
          <a:p>
            <a:r>
              <a:rPr lang="en-US" b="1" u="sng" dirty="0" smtClean="0"/>
              <a:t>Searching for Pea Neighbors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742" y="1189374"/>
            <a:ext cx="8637778" cy="499169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Starting with the original sample of 80 peas, looking within 50 </a:t>
            </a:r>
            <a:r>
              <a:rPr lang="en-US" dirty="0" err="1" smtClean="0"/>
              <a:t>Mpc</a:t>
            </a:r>
            <a:r>
              <a:rPr lang="en-US" dirty="0"/>
              <a:t> </a:t>
            </a:r>
            <a:r>
              <a:rPr lang="en-US" dirty="0" smtClean="0"/>
              <a:t>projected</a:t>
            </a:r>
          </a:p>
          <a:p>
            <a:pPr marL="0" indent="0">
              <a:buNone/>
            </a:pPr>
            <a:r>
              <a:rPr lang="en-US" dirty="0" smtClean="0"/>
              <a:t>Neighbors found with </a:t>
            </a:r>
            <a:r>
              <a:rPr lang="en-US" dirty="0" err="1" smtClean="0"/>
              <a:t>specz</a:t>
            </a:r>
            <a:r>
              <a:rPr lang="en-US" dirty="0" smtClean="0"/>
              <a:t>         					427 </a:t>
            </a:r>
          </a:p>
          <a:p>
            <a:pPr marL="0" indent="0">
              <a:buNone/>
            </a:pPr>
            <a:r>
              <a:rPr lang="en-US" dirty="0"/>
              <a:t>Neighbors in photometric catalog      </a:t>
            </a:r>
            <a:r>
              <a:rPr lang="en-US" dirty="0" smtClean="0"/>
              <a:t>			120595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Neighbors found with photo </a:t>
            </a:r>
            <a:r>
              <a:rPr lang="en-US" dirty="0" smtClean="0"/>
              <a:t>redshift </a:t>
            </a:r>
            <a:r>
              <a:rPr lang="en-US" dirty="0" err="1" smtClean="0"/>
              <a:t>est</a:t>
            </a:r>
            <a:r>
              <a:rPr lang="en-US" dirty="0"/>
              <a:t>       </a:t>
            </a:r>
            <a:r>
              <a:rPr lang="en-US" dirty="0" smtClean="0"/>
              <a:t>		20743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Neighbors found w/ </a:t>
            </a:r>
            <a:r>
              <a:rPr lang="en-US" dirty="0" err="1"/>
              <a:t>photoz</a:t>
            </a:r>
            <a:r>
              <a:rPr lang="en-US" dirty="0"/>
              <a:t> in 1sig of </a:t>
            </a:r>
            <a:r>
              <a:rPr lang="en-US" dirty="0" smtClean="0"/>
              <a:t>pea z </a:t>
            </a:r>
            <a:r>
              <a:rPr lang="en-US" dirty="0"/>
              <a:t>        9844 </a:t>
            </a:r>
          </a:p>
          <a:p>
            <a:pPr marL="0" indent="0">
              <a:buNone/>
            </a:pPr>
            <a:r>
              <a:rPr lang="en-US" dirty="0" smtClean="0"/>
              <a:t>							+ -&gt; photo </a:t>
            </a:r>
            <a:r>
              <a:rPr lang="en-US" dirty="0"/>
              <a:t>error class 1        3560 </a:t>
            </a:r>
          </a:p>
          <a:p>
            <a:pPr marL="0" indent="0">
              <a:buNone/>
            </a:pPr>
            <a:r>
              <a:rPr lang="en-US" i="1" dirty="0" smtClean="0"/>
              <a:t>*** only a handful (35) remain if looking within 5 </a:t>
            </a:r>
            <a:r>
              <a:rPr lang="en-US" i="1" dirty="0" err="1" smtClean="0"/>
              <a:t>Mpc</a:t>
            </a:r>
            <a:r>
              <a:rPr lang="is-IS" i="1" dirty="0" smtClean="0"/>
              <a:t>… ***</a:t>
            </a: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4172700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8 from Original 80 not recovered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84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3</a:t>
            </a:r>
            <a:r>
              <a:rPr lang="en-US" dirty="0" smtClean="0"/>
              <a:t> BAD photometry – near bright objects</a:t>
            </a:r>
            <a:r>
              <a:rPr lang="is-IS" dirty="0" smtClean="0"/>
              <a:t>….</a:t>
            </a:r>
          </a:p>
          <a:p>
            <a:endParaRPr lang="is-IS" dirty="0" smtClean="0"/>
          </a:p>
          <a:p>
            <a:endParaRPr lang="is-IS" dirty="0" smtClean="0"/>
          </a:p>
          <a:p>
            <a:endParaRPr lang="is-IS" dirty="0" smtClean="0"/>
          </a:p>
          <a:p>
            <a:endParaRPr lang="is-IS" dirty="0" smtClean="0"/>
          </a:p>
          <a:p>
            <a:r>
              <a:rPr lang="en-US" dirty="0" smtClean="0"/>
              <a:t>2 not in Portsmouth Catalog</a:t>
            </a:r>
          </a:p>
          <a:p>
            <a:r>
              <a:rPr lang="en-US" dirty="0" smtClean="0"/>
              <a:t>3 had EW &lt; 0.5</a:t>
            </a:r>
            <a:endParaRPr lang="is-IS" dirty="0" smtClean="0"/>
          </a:p>
          <a:p>
            <a:r>
              <a:rPr lang="is-IS" dirty="0" smtClean="0"/>
              <a:t>15 Not classified as ‘Star Forming’ in BPT</a:t>
            </a:r>
          </a:p>
          <a:p>
            <a:pPr lvl="1"/>
            <a:r>
              <a:rPr lang="is-IS" dirty="0" smtClean="0"/>
              <a:t>(Seyfert, Composite, LINER)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008" y="2174795"/>
            <a:ext cx="49657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154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23578"/>
            <a:ext cx="8229600" cy="1143000"/>
          </a:xfrm>
        </p:spPr>
        <p:txBody>
          <a:bodyPr/>
          <a:lstStyle/>
          <a:p>
            <a:r>
              <a:rPr lang="en-US" dirty="0" smtClean="0"/>
              <a:t>Images of peas Stripe 82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79415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774" y="23578"/>
            <a:ext cx="59362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259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657" y="-1024723"/>
            <a:ext cx="6794500" cy="5359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481832"/>
            <a:ext cx="4254973" cy="42168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7907" y="2641154"/>
            <a:ext cx="4036093" cy="405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338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“Week”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HST panel . . .</a:t>
            </a:r>
          </a:p>
          <a:p>
            <a:r>
              <a:rPr lang="en-US" dirty="0" smtClean="0"/>
              <a:t>Discovered Issue with Selection</a:t>
            </a:r>
          </a:p>
          <a:p>
            <a:r>
              <a:rPr lang="en-US" dirty="0" smtClean="0"/>
              <a:t>Investigated Luminous Red Galaxies as potential cross-correlation sample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6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-25052"/>
            <a:ext cx="5130800" cy="425410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840" y="50205"/>
            <a:ext cx="5778359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u="sng" dirty="0"/>
              <a:t>Peas Search in DR12 </a:t>
            </a:r>
            <a:r>
              <a:rPr lang="en-US" b="1" u="sng" dirty="0" smtClean="0"/>
              <a:t>(old #s)</a:t>
            </a:r>
          </a:p>
          <a:p>
            <a:r>
              <a:rPr lang="pl-PL" dirty="0"/>
              <a:t> </a:t>
            </a:r>
            <a:r>
              <a:rPr lang="pl-PL" dirty="0" smtClean="0"/>
              <a:t> </a:t>
            </a:r>
            <a:r>
              <a:rPr lang="pl-PL" sz="1400" dirty="0" smtClean="0"/>
              <a:t> </a:t>
            </a:r>
            <a:r>
              <a:rPr lang="pl-PL" sz="1400" dirty="0"/>
              <a:t> DR12 (</a:t>
            </a:r>
            <a:r>
              <a:rPr lang="pl-PL" sz="1400" dirty="0" err="1"/>
              <a:t>color</a:t>
            </a:r>
            <a:r>
              <a:rPr lang="pl-PL" sz="1400" dirty="0"/>
              <a:t> &amp; </a:t>
            </a:r>
            <a:r>
              <a:rPr lang="pl-PL" sz="1400" dirty="0" err="1"/>
              <a:t>size</a:t>
            </a:r>
            <a:r>
              <a:rPr lang="pl-PL" sz="1400" dirty="0"/>
              <a:t>):        </a:t>
            </a:r>
            <a:r>
              <a:rPr lang="pl-PL" sz="1400" dirty="0" smtClean="0"/>
              <a:t>			849 (4155 )</a:t>
            </a:r>
            <a:endParaRPr lang="pl-PL" sz="1400" dirty="0"/>
          </a:p>
          <a:p>
            <a:r>
              <a:rPr lang="pl-PL" sz="1400" dirty="0"/>
              <a:t>    DR12 </a:t>
            </a:r>
            <a:r>
              <a:rPr lang="pl-PL" sz="1400" dirty="0" err="1"/>
              <a:t>Portsmouth</a:t>
            </a:r>
            <a:r>
              <a:rPr lang="pl-PL" sz="1400" dirty="0"/>
              <a:t> </a:t>
            </a:r>
            <a:r>
              <a:rPr lang="pl-PL" sz="1400" dirty="0" err="1"/>
              <a:t>Group</a:t>
            </a:r>
            <a:r>
              <a:rPr lang="pl-PL" sz="1400" dirty="0"/>
              <a:t>:        </a:t>
            </a:r>
            <a:r>
              <a:rPr lang="pl-PL" sz="1400" dirty="0" smtClean="0"/>
              <a:t>		727 (2203)</a:t>
            </a:r>
          </a:p>
          <a:p>
            <a:r>
              <a:rPr lang="pl-PL" sz="1400" dirty="0"/>
              <a:t>    DR12 </a:t>
            </a:r>
            <a:r>
              <a:rPr lang="pl-PL" sz="1400" dirty="0" err="1"/>
              <a:t>Portsmouth</a:t>
            </a:r>
            <a:r>
              <a:rPr lang="pl-PL" sz="1400" dirty="0"/>
              <a:t> </a:t>
            </a:r>
            <a:r>
              <a:rPr lang="pl-PL" sz="1400" dirty="0" err="1"/>
              <a:t>Group</a:t>
            </a:r>
            <a:r>
              <a:rPr lang="pl-PL" sz="1400" dirty="0"/>
              <a:t> SF:  </a:t>
            </a:r>
            <a:r>
              <a:rPr lang="pl-PL" sz="1400" dirty="0" smtClean="0"/>
              <a:t>			</a:t>
            </a:r>
            <a:r>
              <a:rPr lang="pl-PL" sz="1400" dirty="0"/>
              <a:t> </a:t>
            </a:r>
            <a:r>
              <a:rPr lang="pl-PL" sz="1400" dirty="0" smtClean="0">
                <a:solidFill>
                  <a:srgbClr val="00FF00"/>
                </a:solidFill>
              </a:rPr>
              <a:t>479 </a:t>
            </a:r>
            <a:r>
              <a:rPr lang="pl-PL" sz="1400" dirty="0" smtClean="0"/>
              <a:t>(</a:t>
            </a:r>
            <a:r>
              <a:rPr lang="pl-PL" sz="1400" b="1" dirty="0" smtClean="0">
                <a:solidFill>
                  <a:srgbClr val="00FFFF"/>
                </a:solidFill>
              </a:rPr>
              <a:t>1592</a:t>
            </a:r>
            <a:r>
              <a:rPr lang="pl-PL" sz="1400" dirty="0"/>
              <a:t> </a:t>
            </a:r>
            <a:r>
              <a:rPr lang="pl-PL" sz="1400" dirty="0" smtClean="0"/>
              <a:t>)</a:t>
            </a:r>
            <a:endParaRPr lang="pl-PL" sz="1400" dirty="0"/>
          </a:p>
          <a:p>
            <a:r>
              <a:rPr lang="pl-PL" sz="1400" dirty="0"/>
              <a:t>    DR12 </a:t>
            </a:r>
            <a:r>
              <a:rPr lang="pl-PL" sz="1400" dirty="0" err="1"/>
              <a:t>Portsmouth</a:t>
            </a:r>
            <a:r>
              <a:rPr lang="pl-PL" sz="1400" dirty="0"/>
              <a:t> </a:t>
            </a:r>
            <a:r>
              <a:rPr lang="pl-PL" sz="1400" dirty="0" err="1"/>
              <a:t>Group</a:t>
            </a:r>
            <a:r>
              <a:rPr lang="pl-PL" sz="1400" dirty="0"/>
              <a:t> SF &amp; </a:t>
            </a:r>
            <a:r>
              <a:rPr lang="pl-PL" sz="1400" dirty="0" err="1"/>
              <a:t>clean</a:t>
            </a:r>
            <a:r>
              <a:rPr lang="pl-PL" sz="1400" dirty="0"/>
              <a:t> </a:t>
            </a:r>
            <a:r>
              <a:rPr lang="pl-PL" sz="1400" dirty="0" err="1"/>
              <a:t>phot</a:t>
            </a:r>
            <a:r>
              <a:rPr lang="pl-PL" sz="1400" dirty="0"/>
              <a:t>:  </a:t>
            </a:r>
            <a:r>
              <a:rPr lang="pl-PL" sz="1400" dirty="0" smtClean="0"/>
              <a:t>431(1454)</a:t>
            </a:r>
            <a:endParaRPr lang="pl-PL" sz="1400" dirty="0"/>
          </a:p>
          <a:p>
            <a:r>
              <a:rPr lang="is-IS" sz="1400" dirty="0"/>
              <a:t>    DR12 A/N gt 3 in all lines:         </a:t>
            </a:r>
            <a:r>
              <a:rPr lang="is-IS" sz="1400" dirty="0" smtClean="0"/>
              <a:t>		 214 (739)</a:t>
            </a:r>
            <a:endParaRPr lang="is-IS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931" y="2626000"/>
            <a:ext cx="5342562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265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70"/>
            <a:ext cx="843073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53000" y="304800"/>
            <a:ext cx="36923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Huge tail of v. low OIII lines,</a:t>
            </a:r>
          </a:p>
          <a:p>
            <a:r>
              <a:rPr lang="en-US" sz="2200" dirty="0" smtClean="0"/>
              <a:t>Mitigated w/ improved col </a:t>
            </a:r>
            <a:r>
              <a:rPr lang="en-US" sz="2200" dirty="0" err="1" smtClean="0"/>
              <a:t>sel</a:t>
            </a:r>
            <a:endParaRPr lang="en-US" sz="2200" dirty="0" smtClean="0"/>
          </a:p>
          <a:p>
            <a:endParaRPr lang="en-US" sz="2200" dirty="0"/>
          </a:p>
        </p:txBody>
      </p:sp>
      <p:sp>
        <p:nvSpPr>
          <p:cNvPr id="4" name="Rectangle 3"/>
          <p:cNvSpPr/>
          <p:nvPr/>
        </p:nvSpPr>
        <p:spPr>
          <a:xfrm>
            <a:off x="5715000" y="1114216"/>
            <a:ext cx="259080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original 80 </a:t>
            </a:r>
            <a:r>
              <a:rPr lang="en-US" dirty="0" smtClean="0"/>
              <a:t>peas </a:t>
            </a:r>
            <a:r>
              <a:rPr lang="en-US" dirty="0"/>
              <a:t>smallest  </a:t>
            </a:r>
            <a:r>
              <a:rPr lang="en-US" dirty="0" smtClean="0"/>
              <a:t>OIII EW </a:t>
            </a:r>
            <a:r>
              <a:rPr lang="en-US" dirty="0"/>
              <a:t>is </a:t>
            </a:r>
            <a:r>
              <a:rPr lang="en-US" dirty="0" smtClean="0"/>
              <a:t>12.6</a:t>
            </a:r>
          </a:p>
          <a:p>
            <a:endParaRPr lang="en-US" dirty="0"/>
          </a:p>
          <a:p>
            <a:r>
              <a:rPr lang="en-US" sz="2600" b="1" i="1" dirty="0" smtClean="0">
                <a:solidFill>
                  <a:srgbClr val="FF0000"/>
                </a:solidFill>
              </a:rPr>
              <a:t>New Peas follow more galaxy-like distribution of OIII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431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0"/>
            <a:ext cx="9144000" cy="67920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57600" y="2971800"/>
            <a:ext cx="369232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Huge tail of large sizes,</a:t>
            </a:r>
          </a:p>
          <a:p>
            <a:r>
              <a:rPr lang="en-US" sz="2200" dirty="0" smtClean="0"/>
              <a:t>Mitigated w/ improved</a:t>
            </a:r>
          </a:p>
          <a:p>
            <a:r>
              <a:rPr lang="en-US" sz="2200" dirty="0"/>
              <a:t>	</a:t>
            </a:r>
            <a:r>
              <a:rPr lang="en-US" sz="2200" dirty="0" smtClean="0"/>
              <a:t>but still there col </a:t>
            </a:r>
            <a:r>
              <a:rPr lang="en-US" sz="2200" dirty="0" err="1" smtClean="0"/>
              <a:t>sel</a:t>
            </a:r>
            <a:endParaRPr lang="en-US" sz="2200" dirty="0" smtClean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166089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0"/>
            <a:ext cx="863104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48200" y="304800"/>
            <a:ext cx="39971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Luminous Red Galaxies doesn’t match z distribution (861 from 0.1&lt;z&lt;0.2, 168k to z&lt;0.36)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370476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3" y="2895600"/>
            <a:ext cx="5232400" cy="3797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2835" y="152400"/>
            <a:ext cx="6440765" cy="3886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84931" y="5352359"/>
            <a:ext cx="3368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1500 objects – selected impurely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562600" y="533400"/>
            <a:ext cx="3180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479 peas  - not enough for ACF?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955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Steps: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(On my laptop) </a:t>
            </a:r>
          </a:p>
          <a:p>
            <a:pPr lvl="1"/>
            <a:r>
              <a:rPr lang="en-US" dirty="0" smtClean="0"/>
              <a:t>Fix errors on </a:t>
            </a:r>
            <a:r>
              <a:rPr lang="en-US" smtClean="0"/>
              <a:t>correlation function code</a:t>
            </a:r>
            <a:endParaRPr lang="en-US" dirty="0"/>
          </a:p>
          <a:p>
            <a:pPr lvl="1"/>
            <a:r>
              <a:rPr lang="en-US" dirty="0" smtClean="0"/>
              <a:t>Generate random catalog for LRGs</a:t>
            </a:r>
          </a:p>
          <a:p>
            <a:pPr lvl="1"/>
            <a:r>
              <a:rPr lang="en-US" dirty="0" smtClean="0"/>
              <a:t>Run cross-correlation of LRGs</a:t>
            </a:r>
          </a:p>
          <a:p>
            <a:r>
              <a:rPr lang="en-US" dirty="0" smtClean="0"/>
              <a:t>Learn correlation code from Merry</a:t>
            </a:r>
          </a:p>
          <a:p>
            <a:r>
              <a:rPr lang="en-US" dirty="0" smtClean="0"/>
              <a:t>Add to ‘memo’ document notes about new sample &amp; edit introduction to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367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HST Search - PEAS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308100"/>
            <a:ext cx="8597900" cy="52578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63 of the 1346 ‘new’ BOSS peas are in HST imaging + 11 of the 24 original peas not in BOSS search result</a:t>
            </a:r>
          </a:p>
          <a:p>
            <a:pPr lvl="1"/>
            <a:r>
              <a:rPr lang="en-US" dirty="0" smtClean="0"/>
              <a:t>Trying to get actual data now</a:t>
            </a:r>
            <a:r>
              <a:rPr lang="is-IS" dirty="0" smtClean="0"/>
              <a:t>….</a:t>
            </a:r>
          </a:p>
          <a:p>
            <a:r>
              <a:rPr lang="is-IS" dirty="0" smtClean="0"/>
              <a:t>Recent proposals:</a:t>
            </a:r>
          </a:p>
          <a:p>
            <a:pPr lvl="1"/>
            <a:r>
              <a:rPr lang="en-US" b="1" dirty="0"/>
              <a:t>Lyman alpha escape in Green Pea galaxies (give peas a chance</a:t>
            </a:r>
            <a:r>
              <a:rPr lang="en-US" b="1" dirty="0" smtClean="0"/>
              <a:t>)</a:t>
            </a:r>
          </a:p>
          <a:p>
            <a:pPr lvl="1"/>
            <a:r>
              <a:rPr lang="en-US" b="1" dirty="0"/>
              <a:t>Green Pea Galaxies: Extreme, Optically-Thin Starbursts</a:t>
            </a:r>
            <a:r>
              <a:rPr lang="en-US" b="1" dirty="0" smtClean="0"/>
              <a:t>?</a:t>
            </a:r>
          </a:p>
          <a:p>
            <a:pPr lvl="1"/>
            <a:r>
              <a:rPr lang="en-US" b="1" dirty="0"/>
              <a:t>UV Spectroscopy of Lyman Break Galaxy Analogs: A Local Window on the Early </a:t>
            </a:r>
            <a:r>
              <a:rPr lang="en-US" b="1" dirty="0" smtClean="0"/>
              <a:t>Universe</a:t>
            </a:r>
            <a:endParaRPr lang="en-US" dirty="0"/>
          </a:p>
          <a:p>
            <a:pPr lvl="1"/>
            <a:r>
              <a:rPr lang="en-US" b="1" dirty="0"/>
              <a:t>Origin of double peaks in Lyman-alpha spectra: diffuse halos or Lyman continuum leakage?</a:t>
            </a:r>
            <a:endParaRPr lang="en-US" dirty="0"/>
          </a:p>
          <a:p>
            <a:pPr lvl="1"/>
            <a:r>
              <a:rPr lang="en-US" b="1" dirty="0"/>
              <a:t>Unveiling the Dark Baryons II: the First Sample of OVI Emission Imaging</a:t>
            </a:r>
            <a:endParaRPr lang="en-US" dirty="0"/>
          </a:p>
          <a:p>
            <a:pPr lvl="1"/>
            <a:r>
              <a:rPr lang="en-US" b="1" dirty="0"/>
              <a:t>UV Snapshot of Low-redshift Massive Star-forming Galaxies: Searching for the Analogs of High-redshift Clumpy Galaxies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759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2394</TotalTime>
  <Words>517</Words>
  <Application>Microsoft Macintosh PowerPoint</Application>
  <PresentationFormat>On-screen Show (4:3)</PresentationFormat>
  <Paragraphs>77</Paragraphs>
  <Slides>16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Urry Group Weekly Update</vt:lpstr>
      <vt:lpstr>Last “Week”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Next Steps: </vt:lpstr>
      <vt:lpstr>HST Search - PEAS</vt:lpstr>
      <vt:lpstr>Cardamone et al. 2009</vt:lpstr>
      <vt:lpstr>PowerPoint Presentation</vt:lpstr>
      <vt:lpstr>Mapping Environment of Green Peas</vt:lpstr>
      <vt:lpstr>Searching for Pea Neighbors</vt:lpstr>
      <vt:lpstr>8 from Original 80 not recovered</vt:lpstr>
      <vt:lpstr>Images of peas Stripe 82</vt:lpstr>
      <vt:lpstr>PowerPoint Presentation</vt:lpstr>
    </vt:vector>
  </TitlesOfParts>
  <Company>MIT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Carie Cardamone</dc:creator>
  <cp:lastModifiedBy>Wheelock College</cp:lastModifiedBy>
  <cp:revision>205</cp:revision>
  <dcterms:created xsi:type="dcterms:W3CDTF">2011-03-23T13:19:39Z</dcterms:created>
  <dcterms:modified xsi:type="dcterms:W3CDTF">2017-06-19T17:04:09Z</dcterms:modified>
</cp:coreProperties>
</file>

<file path=docProps/thumbnail.jpeg>
</file>